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2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E9A6A-C5D1-8D4B-A54F-6715B3BB1237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ECB00-F44E-4B43-BB1F-9994ABAB2B0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Federal Revenues and Expenditures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14</a:t>
            </a:r>
          </a:p>
          <a:p>
            <a:r>
              <a:rPr lang="en-US" dirty="0" smtClean="0"/>
              <a:t>Sections 1,2, and 3</a:t>
            </a:r>
          </a:p>
          <a:p>
            <a:r>
              <a:rPr lang="en-US" dirty="0" smtClean="0"/>
              <a:t>pp. 441-457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 Expenditures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Big Governments, Big Budgets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 big government requires lots of money.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As the size of government increases, so does its budget.</a:t>
            </a:r>
          </a:p>
          <a:p>
            <a:pPr>
              <a:lnSpc>
                <a:spcPct val="80000"/>
              </a:lnSpc>
            </a:pPr>
            <a:r>
              <a:rPr lang="en-US" sz="2800"/>
              <a:t>The Rise and Decline of the National Security State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In the 1950s and 1960s the Department of Defense received more than half the federal budget.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Defense now constitutes about one-sixth of all federal expenditures.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One reason for growth of government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 Expenditures</a:t>
            </a:r>
          </a:p>
        </p:txBody>
      </p:sp>
      <p:pic>
        <p:nvPicPr>
          <p:cNvPr id="34829" name="Picture 1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524000"/>
            <a:ext cx="6934200" cy="4843463"/>
          </a:xfrm>
          <a:noFill/>
          <a:ln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 Expenditures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Rise of the Social Service State</a:t>
            </a:r>
          </a:p>
          <a:p>
            <a:pPr lvl="1">
              <a:lnSpc>
                <a:spcPct val="90000"/>
              </a:lnSpc>
            </a:pPr>
            <a:r>
              <a:rPr lang="en-US"/>
              <a:t>The biggest part of federal spending is now for </a:t>
            </a:r>
            <a:r>
              <a:rPr lang="en-US" i="1"/>
              <a:t>income security</a:t>
            </a:r>
            <a:r>
              <a:rPr lang="en-US"/>
              <a:t> programs.</a:t>
            </a:r>
          </a:p>
          <a:p>
            <a:pPr lvl="1">
              <a:lnSpc>
                <a:spcPct val="90000"/>
              </a:lnSpc>
            </a:pPr>
            <a:r>
              <a:rPr lang="en-US"/>
              <a:t>Social Security is largest program</a:t>
            </a:r>
          </a:p>
          <a:p>
            <a:pPr lvl="2">
              <a:lnSpc>
                <a:spcPct val="90000"/>
              </a:lnSpc>
            </a:pPr>
            <a:r>
              <a:rPr lang="en-US"/>
              <a:t>Social Security has been expanded since 1935 to include disability benefits and Medicare.</a:t>
            </a:r>
          </a:p>
          <a:p>
            <a:pPr lvl="2">
              <a:lnSpc>
                <a:spcPct val="90000"/>
              </a:lnSpc>
            </a:pPr>
            <a:r>
              <a:rPr lang="en-US"/>
              <a:t>These benefit programs face financial problems with more recipients living longer.</a:t>
            </a:r>
          </a:p>
          <a:p>
            <a:pPr lvl="1">
              <a:lnSpc>
                <a:spcPct val="90000"/>
              </a:lnSpc>
            </a:pPr>
            <a:r>
              <a:rPr lang="en-US"/>
              <a:t>Another reason for government growth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 Expenditures</a:t>
            </a:r>
          </a:p>
        </p:txBody>
      </p:sp>
      <p:pic>
        <p:nvPicPr>
          <p:cNvPr id="36877" name="Picture 1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1524000"/>
            <a:ext cx="5638800" cy="4886325"/>
          </a:xfrm>
          <a:noFill/>
          <a:ln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 Expenditures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Incrementalism</a:t>
            </a:r>
          </a:p>
          <a:p>
            <a:pPr lvl="1"/>
            <a:r>
              <a:rPr lang="en-US"/>
              <a:t>The idea that last year’s budget is the best predictor of this year’s budget, plus some.</a:t>
            </a:r>
          </a:p>
          <a:p>
            <a:pPr lvl="1"/>
            <a:r>
              <a:rPr lang="en-US"/>
              <a:t>Agencies can safely assume they will get at least what they got last year.</a:t>
            </a:r>
          </a:p>
          <a:p>
            <a:pPr lvl="1"/>
            <a:r>
              <a:rPr lang="en-US"/>
              <a:t>Focus and debate on the increase over last year</a:t>
            </a:r>
          </a:p>
          <a:p>
            <a:pPr lvl="1"/>
            <a:r>
              <a:rPr lang="en-US"/>
              <a:t>Budgets tend to go up a little each year.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 Expenditures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“Uncontrollable” Expenditures</a:t>
            </a:r>
          </a:p>
          <a:p>
            <a:pPr lvl="1">
              <a:lnSpc>
                <a:spcPct val="90000"/>
              </a:lnSpc>
            </a:pPr>
            <a:r>
              <a:rPr lang="en-US"/>
              <a:t>Spending determined by the number of recipients, not a fixed dollar figure</a:t>
            </a:r>
          </a:p>
          <a:p>
            <a:pPr lvl="1">
              <a:lnSpc>
                <a:spcPct val="90000"/>
              </a:lnSpc>
            </a:pPr>
            <a:r>
              <a:rPr lang="en-US"/>
              <a:t>Mainly entitlement programs where the government pays known benefits to an unknown number of recipients, e.g., Social Security</a:t>
            </a:r>
          </a:p>
          <a:p>
            <a:pPr lvl="1">
              <a:lnSpc>
                <a:spcPct val="90000"/>
              </a:lnSpc>
            </a:pPr>
            <a:r>
              <a:rPr lang="en-US"/>
              <a:t>The only way to control the expenditures is to change the rules.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4648200"/>
          </a:xfrm>
        </p:spPr>
        <p:txBody>
          <a:bodyPr/>
          <a:lstStyle/>
          <a:p>
            <a:r>
              <a:rPr lang="en-US" sz="2800"/>
              <a:t>Budget:</a:t>
            </a:r>
          </a:p>
          <a:p>
            <a:pPr lvl="1"/>
            <a:r>
              <a:rPr lang="en-US" sz="2400"/>
              <a:t>A policy document allocating burdens (taxes) and benefits (expenditures)</a:t>
            </a:r>
          </a:p>
          <a:p>
            <a:r>
              <a:rPr lang="en-US" sz="2800"/>
              <a:t>Deficit:</a:t>
            </a:r>
          </a:p>
          <a:p>
            <a:pPr lvl="1"/>
            <a:r>
              <a:rPr lang="en-US" sz="2400"/>
              <a:t>An excess of federal expenditures over federal revenues</a:t>
            </a:r>
          </a:p>
          <a:p>
            <a:r>
              <a:rPr lang="en-US" sz="2800"/>
              <a:t>Expenditures:</a:t>
            </a:r>
          </a:p>
          <a:p>
            <a:pPr lvl="1"/>
            <a:r>
              <a:rPr lang="en-US" sz="2400"/>
              <a:t>What the government spends money on</a:t>
            </a:r>
          </a:p>
          <a:p>
            <a:r>
              <a:rPr lang="en-US" sz="2800"/>
              <a:t>Revenues:</a:t>
            </a:r>
          </a:p>
          <a:p>
            <a:pPr lvl="1"/>
            <a:r>
              <a:rPr lang="en-US" sz="2400"/>
              <a:t>Sources of money for the government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Income Tax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Shares of individual wages and corporate revenues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16</a:t>
            </a:r>
            <a:r>
              <a:rPr lang="en-US" sz="2400" baseline="30000"/>
              <a:t>th</a:t>
            </a:r>
            <a:r>
              <a:rPr lang="en-US" sz="2400"/>
              <a:t> Amendment permitted Congress to levy an income tax.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Individual taxes are the largest single revenue source for the government.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Income tax is progressive: Those with more income pay higher </a:t>
            </a:r>
            <a:r>
              <a:rPr lang="en-US" sz="2400" i="1"/>
              <a:t>rates</a:t>
            </a:r>
            <a:r>
              <a:rPr lang="en-US" sz="2400"/>
              <a:t> of tax on their income.</a:t>
            </a:r>
          </a:p>
          <a:p>
            <a:pPr>
              <a:lnSpc>
                <a:spcPct val="90000"/>
              </a:lnSpc>
            </a:pPr>
            <a:r>
              <a:rPr lang="en-US" sz="2800"/>
              <a:t>Social Insurance Taxes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Taxes for specific funds: Social Security and Medicare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Income Tax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Shares of individual wages and corporate revenues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16</a:t>
            </a:r>
            <a:r>
              <a:rPr lang="en-US" sz="2400" baseline="30000"/>
              <a:t>th</a:t>
            </a:r>
            <a:r>
              <a:rPr lang="en-US" sz="2400"/>
              <a:t> Amendment permitted Congress to levy an income tax.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Individual taxes are the largest single revenue source for the government.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Income tax is progressive: Those with more income pay higher </a:t>
            </a:r>
            <a:r>
              <a:rPr lang="en-US" sz="2400" i="1"/>
              <a:t>rates</a:t>
            </a:r>
            <a:r>
              <a:rPr lang="en-US" sz="2400"/>
              <a:t> of tax on their income.</a:t>
            </a:r>
          </a:p>
          <a:p>
            <a:pPr>
              <a:lnSpc>
                <a:spcPct val="90000"/>
              </a:lnSpc>
            </a:pPr>
            <a:r>
              <a:rPr lang="en-US" sz="2800"/>
              <a:t>Social Insurance Taxes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Taxes for specific funds: Social Security and Medicare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Borrowing</a:t>
            </a:r>
          </a:p>
          <a:p>
            <a:pPr lvl="1"/>
            <a:r>
              <a:rPr lang="en-US" sz="2400"/>
              <a:t>The Treasury Department sells bonds—this is how the government borrows money.</a:t>
            </a:r>
          </a:p>
          <a:p>
            <a:pPr lvl="1"/>
            <a:r>
              <a:rPr lang="en-US" sz="2400"/>
              <a:t>The federal debt is the sum of all the borrowed money that is still outstanding.</a:t>
            </a:r>
          </a:p>
          <a:p>
            <a:pPr lvl="1"/>
            <a:r>
              <a:rPr lang="en-US" sz="2400"/>
              <a:t>The government competes with other lenders.</a:t>
            </a:r>
          </a:p>
          <a:p>
            <a:pPr lvl="1"/>
            <a:r>
              <a:rPr lang="en-US" sz="2400"/>
              <a:t>The government does not have a capital budget.</a:t>
            </a:r>
          </a:p>
          <a:p>
            <a:r>
              <a:rPr lang="en-US" sz="2800"/>
              <a:t>Federal Debt: all money borrowed over the years and still outstanding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pic>
        <p:nvPicPr>
          <p:cNvPr id="10254" name="Picture 1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47800" y="1524000"/>
            <a:ext cx="6248400" cy="4811713"/>
          </a:xfrm>
          <a:noFill/>
          <a:ln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Taxes and Public Policy</a:t>
            </a:r>
          </a:p>
          <a:p>
            <a:pPr lvl="1"/>
            <a:r>
              <a:rPr lang="en-US" sz="2400"/>
              <a:t>Tax Loopholes: tax breaks or benefits for a few people</a:t>
            </a:r>
          </a:p>
          <a:p>
            <a:pPr lvl="1"/>
            <a:r>
              <a:rPr lang="en-US" sz="2400"/>
              <a:t>Tax Expenditures: revenue losses that result from special exemptions, exclusions, or deductions on federal tax law</a:t>
            </a:r>
          </a:p>
          <a:p>
            <a:pPr lvl="1"/>
            <a:r>
              <a:rPr lang="en-US" sz="2400"/>
              <a:t>Tax Reduction: the general call to lower taxes</a:t>
            </a:r>
          </a:p>
          <a:p>
            <a:pPr lvl="1"/>
            <a:r>
              <a:rPr lang="en-US" sz="2400"/>
              <a:t>Tax Reform: rewriting the taxes to change the rates and who pays them</a:t>
            </a:r>
          </a:p>
          <a:p>
            <a:pPr lvl="2"/>
            <a:r>
              <a:rPr lang="en-US" sz="2000"/>
              <a:t>Tax Reform Act of 1986—extensive tax reform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57200" y="1524000"/>
            <a:ext cx="8229600" cy="4327525"/>
            <a:chOff x="288" y="960"/>
            <a:chExt cx="5184" cy="2726"/>
          </a:xfrm>
        </p:grpSpPr>
        <p:pic>
          <p:nvPicPr>
            <p:cNvPr id="39945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" y="960"/>
              <a:ext cx="5184" cy="641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39946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" y="1536"/>
              <a:ext cx="5184" cy="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 Expenditures</a:t>
            </a:r>
          </a:p>
        </p:txBody>
      </p:sp>
      <p:pic>
        <p:nvPicPr>
          <p:cNvPr id="12301" name="Picture 1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24000"/>
            <a:ext cx="8229600" cy="573088"/>
          </a:xfrm>
          <a:noFill/>
          <a:ln/>
        </p:spPr>
      </p:pic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2057400"/>
            <a:ext cx="716280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574</Words>
  <Application>Microsoft Macintosh PowerPoint</Application>
  <PresentationFormat>On-screen Show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Federal Revenues and Expenditures</vt:lpstr>
      <vt:lpstr>Introduction</vt:lpstr>
      <vt:lpstr>Sources of Federal Revenue</vt:lpstr>
      <vt:lpstr>Sources of Federal Revenue</vt:lpstr>
      <vt:lpstr>Sources of Federal Revenue</vt:lpstr>
      <vt:lpstr>Sources of Federal Revenue</vt:lpstr>
      <vt:lpstr>Sources of Federal Revenue</vt:lpstr>
      <vt:lpstr>Sources of Federal Revenue</vt:lpstr>
      <vt:lpstr>Federal Expenditures</vt:lpstr>
      <vt:lpstr>Federal Expenditures</vt:lpstr>
      <vt:lpstr>Federal Expenditures</vt:lpstr>
      <vt:lpstr>Federal Expenditures</vt:lpstr>
      <vt:lpstr>Federal Expenditures</vt:lpstr>
      <vt:lpstr>Federal Expenditures</vt:lpstr>
      <vt:lpstr>Federal Expenditures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 Revenues and Expenditures</dc:title>
  <dc:creator>Katie Madison</dc:creator>
  <cp:lastModifiedBy>Katie Madison</cp:lastModifiedBy>
  <cp:revision>1</cp:revision>
  <dcterms:created xsi:type="dcterms:W3CDTF">2011-02-04T01:02:35Z</dcterms:created>
  <dcterms:modified xsi:type="dcterms:W3CDTF">2011-02-04T01:05:02Z</dcterms:modified>
</cp:coreProperties>
</file>